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3" r:id="rId2"/>
    <p:sldId id="314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334" r:id="rId23"/>
    <p:sldId id="335" r:id="rId24"/>
    <p:sldId id="336" r:id="rId25"/>
    <p:sldId id="337" r:id="rId26"/>
    <p:sldId id="338" r:id="rId27"/>
    <p:sldId id="339" r:id="rId28"/>
    <p:sldId id="340" r:id="rId29"/>
    <p:sldId id="341" r:id="rId30"/>
    <p:sldId id="342" r:id="rId31"/>
    <p:sldId id="343" r:id="rId32"/>
    <p:sldId id="344" r:id="rId33"/>
    <p:sldId id="345" r:id="rId34"/>
    <p:sldId id="346" r:id="rId35"/>
    <p:sldId id="347" r:id="rId36"/>
    <p:sldId id="348" r:id="rId37"/>
    <p:sldId id="349" r:id="rId38"/>
    <p:sldId id="350" r:id="rId39"/>
    <p:sldId id="351" r:id="rId40"/>
    <p:sldId id="352" r:id="rId41"/>
    <p:sldId id="353" r:id="rId42"/>
    <p:sldId id="354" r:id="rId43"/>
    <p:sldId id="355" r:id="rId44"/>
    <p:sldId id="356" r:id="rId45"/>
    <p:sldId id="357" r:id="rId46"/>
    <p:sldId id="358" r:id="rId47"/>
    <p:sldId id="359" r:id="rId48"/>
    <p:sldId id="361" r:id="rId49"/>
    <p:sldId id="360" r:id="rId50"/>
    <p:sldId id="362" r:id="rId51"/>
    <p:sldId id="363" r:id="rId52"/>
    <p:sldId id="364" r:id="rId53"/>
    <p:sldId id="365" r:id="rId54"/>
    <p:sldId id="366" r:id="rId55"/>
    <p:sldId id="367" r:id="rId56"/>
    <p:sldId id="368" r:id="rId57"/>
    <p:sldId id="369" r:id="rId58"/>
    <p:sldId id="370" r:id="rId59"/>
    <p:sldId id="371" r:id="rId60"/>
    <p:sldId id="372" r:id="rId61"/>
    <p:sldId id="373" r:id="rId62"/>
    <p:sldId id="374" r:id="rId63"/>
    <p:sldId id="375" r:id="rId64"/>
    <p:sldId id="376" r:id="rId65"/>
    <p:sldId id="377" r:id="rId66"/>
    <p:sldId id="378" r:id="rId67"/>
    <p:sldId id="379" r:id="rId68"/>
    <p:sldId id="380" r:id="rId69"/>
    <p:sldId id="381" r:id="rId70"/>
    <p:sldId id="382" r:id="rId71"/>
    <p:sldId id="383" r:id="rId72"/>
    <p:sldId id="384" r:id="rId73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7E23"/>
    <a:srgbClr val="0D933A"/>
    <a:srgbClr val="0C3274"/>
    <a:srgbClr val="D231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E308-6088-4649-8D0C-6E8C39A184E3}" type="datetimeFigureOut">
              <a:rPr lang="nb-NO" smtClean="0"/>
              <a:t>01.03.2018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137C-A3E7-44DA-B525-91CC436060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8711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E308-6088-4649-8D0C-6E8C39A184E3}" type="datetimeFigureOut">
              <a:rPr lang="nb-NO" smtClean="0"/>
              <a:t>01.03.2018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137C-A3E7-44DA-B525-91CC436060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7897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E308-6088-4649-8D0C-6E8C39A184E3}" type="datetimeFigureOut">
              <a:rPr lang="nb-NO" smtClean="0"/>
              <a:t>01.03.2018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137C-A3E7-44DA-B525-91CC436060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1570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E308-6088-4649-8D0C-6E8C39A184E3}" type="datetimeFigureOut">
              <a:rPr lang="nb-NO" smtClean="0"/>
              <a:t>01.03.2018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137C-A3E7-44DA-B525-91CC436060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3248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E308-6088-4649-8D0C-6E8C39A184E3}" type="datetimeFigureOut">
              <a:rPr lang="nb-NO" smtClean="0"/>
              <a:t>01.03.2018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137C-A3E7-44DA-B525-91CC436060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2469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E308-6088-4649-8D0C-6E8C39A184E3}" type="datetimeFigureOut">
              <a:rPr lang="nb-NO" smtClean="0"/>
              <a:t>01.03.2018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137C-A3E7-44DA-B525-91CC436060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608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E308-6088-4649-8D0C-6E8C39A184E3}" type="datetimeFigureOut">
              <a:rPr lang="nb-NO" smtClean="0"/>
              <a:t>01.03.2018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137C-A3E7-44DA-B525-91CC436060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7250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E308-6088-4649-8D0C-6E8C39A184E3}" type="datetimeFigureOut">
              <a:rPr lang="nb-NO" smtClean="0"/>
              <a:t>01.03.2018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137C-A3E7-44DA-B525-91CC436060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1148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E308-6088-4649-8D0C-6E8C39A184E3}" type="datetimeFigureOut">
              <a:rPr lang="nb-NO" smtClean="0"/>
              <a:t>01.03.2018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137C-A3E7-44DA-B525-91CC436060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2291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E308-6088-4649-8D0C-6E8C39A184E3}" type="datetimeFigureOut">
              <a:rPr lang="nb-NO" smtClean="0"/>
              <a:t>01.03.2018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137C-A3E7-44DA-B525-91CC436060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9556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E308-6088-4649-8D0C-6E8C39A184E3}" type="datetimeFigureOut">
              <a:rPr lang="nb-NO" smtClean="0"/>
              <a:t>01.03.2018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137C-A3E7-44DA-B525-91CC436060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5504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BE308-6088-4649-8D0C-6E8C39A184E3}" type="datetimeFigureOut">
              <a:rPr lang="nb-NO" smtClean="0"/>
              <a:t>01.03.2018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E137C-A3E7-44DA-B525-91CC436060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1214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1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1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082" y="836712"/>
            <a:ext cx="3058455" cy="4343540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7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7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79"/>
          </a:xfrm>
          <a:prstGeom prst="rect">
            <a:avLst/>
          </a:prstGeom>
        </p:spPr>
      </p:pic>
      <p:cxnSp>
        <p:nvCxnSpPr>
          <p:cNvPr id="13" name="Rett linje 12"/>
          <p:cNvCxnSpPr/>
          <p:nvPr/>
        </p:nvCxnSpPr>
        <p:spPr>
          <a:xfrm>
            <a:off x="3491880" y="2132856"/>
            <a:ext cx="5652120" cy="0"/>
          </a:xfrm>
          <a:prstGeom prst="line">
            <a:avLst/>
          </a:prstGeom>
          <a:ln w="12700">
            <a:solidFill>
              <a:srgbClr val="F07E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489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7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7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79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1180905" y="5483950"/>
            <a:ext cx="6782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9.6 </a:t>
            </a:r>
            <a:r>
              <a:rPr lang="nb-NO" dirty="0"/>
              <a:t>HP 10bII+ med valg </a:t>
            </a:r>
            <a:r>
              <a:rPr lang="nb-NO" dirty="0" smtClean="0"/>
              <a:t>for antall </a:t>
            </a:r>
            <a:r>
              <a:rPr lang="nb-NO" dirty="0"/>
              <a:t>permutasjoner, </a:t>
            </a:r>
            <a:r>
              <a:rPr lang="nb-NO" i="1" dirty="0"/>
              <a:t>n</a:t>
            </a:r>
            <a:r>
              <a:rPr lang="nb-NO" dirty="0"/>
              <a:t>!, og </a:t>
            </a:r>
            <a:r>
              <a:rPr lang="nb-NO" dirty="0" smtClean="0"/>
              <a:t>antall uordnete </a:t>
            </a:r>
            <a:r>
              <a:rPr lang="nb-NO" dirty="0"/>
              <a:t>utvalg, </a:t>
            </a:r>
            <a:r>
              <a:rPr lang="nb-NO" dirty="0" smtClean="0"/>
              <a:t>(  )</a:t>
            </a:r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677" y="908720"/>
            <a:ext cx="2475716" cy="4498609"/>
          </a:xfrm>
          <a:prstGeom prst="rect">
            <a:avLst/>
          </a:prstGeom>
        </p:spPr>
      </p:pic>
      <p:sp>
        <p:nvSpPr>
          <p:cNvPr id="12" name="Rektangel 11"/>
          <p:cNvSpPr/>
          <p:nvPr/>
        </p:nvSpPr>
        <p:spPr>
          <a:xfrm>
            <a:off x="5223366" y="5661248"/>
            <a:ext cx="303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i="1" dirty="0"/>
              <a:t>n</a:t>
            </a:r>
            <a:endParaRPr lang="nb-NO" dirty="0"/>
          </a:p>
        </p:txBody>
      </p:sp>
      <p:sp>
        <p:nvSpPr>
          <p:cNvPr id="13" name="Rektangel 12"/>
          <p:cNvSpPr/>
          <p:nvPr/>
        </p:nvSpPr>
        <p:spPr>
          <a:xfrm>
            <a:off x="5244890" y="5805264"/>
            <a:ext cx="263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i="1" dirty="0"/>
              <a:t>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96137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7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7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79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865756"/>
            <a:ext cx="3641628" cy="4962218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1595461" y="5867980"/>
            <a:ext cx="5976523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b="1" dirty="0"/>
              <a:t>Figur </a:t>
            </a:r>
            <a:r>
              <a:rPr lang="nb-NO" b="1" dirty="0" smtClean="0"/>
              <a:t>side 176 (øverst)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18907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7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7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79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111" y="1628800"/>
            <a:ext cx="1791778" cy="3371691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1595461" y="5733256"/>
            <a:ext cx="5976523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b="1" dirty="0"/>
              <a:t>Figur </a:t>
            </a:r>
            <a:r>
              <a:rPr lang="nb-NO" b="1" dirty="0" smtClean="0"/>
              <a:t>side 176 (nederst)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76162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7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7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79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384" y="2060848"/>
            <a:ext cx="6809232" cy="231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734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7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7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79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372" y="1556792"/>
            <a:ext cx="4329256" cy="3198063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1595461" y="5733256"/>
            <a:ext cx="5976523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b="1" dirty="0"/>
              <a:t>Figur </a:t>
            </a:r>
            <a:r>
              <a:rPr lang="nb-NO" b="1" dirty="0" smtClean="0"/>
              <a:t>side 188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18214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7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7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79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1216909" y="5470061"/>
            <a:ext cx="67101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10.1 </a:t>
            </a:r>
            <a:r>
              <a:rPr lang="nb-NO" dirty="0"/>
              <a:t>Utfall og </a:t>
            </a:r>
            <a:r>
              <a:rPr lang="nb-NO" dirty="0" smtClean="0"/>
              <a:t>sannsynligheter hvis </a:t>
            </a:r>
            <a:r>
              <a:rPr lang="nb-NO" dirty="0"/>
              <a:t>spilleren velger dør 1 fra start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069" y="1603136"/>
            <a:ext cx="3880467" cy="272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276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7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7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79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545" y="1844824"/>
            <a:ext cx="2092909" cy="2604108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1595461" y="5733256"/>
            <a:ext cx="5976523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b="1" dirty="0"/>
              <a:t>Figur </a:t>
            </a:r>
            <a:r>
              <a:rPr lang="nb-NO" b="1" dirty="0" smtClean="0"/>
              <a:t>side 192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7999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7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7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79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1214211" y="5229200"/>
            <a:ext cx="67101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10.2 </a:t>
            </a:r>
            <a:r>
              <a:rPr lang="nb-NO" dirty="0"/>
              <a:t>Diagram </a:t>
            </a:r>
            <a:r>
              <a:rPr lang="nb-NO" dirty="0" smtClean="0"/>
              <a:t>over sannsynligheten </a:t>
            </a:r>
            <a:r>
              <a:rPr lang="nb-NO" dirty="0"/>
              <a:t>1 — </a:t>
            </a:r>
            <a:r>
              <a:rPr lang="nb-NO" i="1" dirty="0"/>
              <a:t>P</a:t>
            </a:r>
            <a:r>
              <a:rPr lang="nb-NO" dirty="0"/>
              <a:t>(</a:t>
            </a:r>
            <a:r>
              <a:rPr lang="nb-NO" i="1" dirty="0" err="1"/>
              <a:t>B</a:t>
            </a:r>
            <a:r>
              <a:rPr lang="nb-NO" i="1" baseline="-25000" dirty="0" err="1"/>
              <a:t>k</a:t>
            </a:r>
            <a:r>
              <a:rPr lang="nb-NO" dirty="0"/>
              <a:t>). Dette </a:t>
            </a:r>
            <a:r>
              <a:rPr lang="nb-NO" dirty="0" smtClean="0"/>
              <a:t>er sannsynligheten </a:t>
            </a:r>
            <a:r>
              <a:rPr lang="nb-NO" dirty="0"/>
              <a:t>for at minst </a:t>
            </a:r>
            <a:r>
              <a:rPr lang="nb-NO" dirty="0" smtClean="0"/>
              <a:t>to personer </a:t>
            </a:r>
            <a:r>
              <a:rPr lang="nb-NO" dirty="0"/>
              <a:t>har </a:t>
            </a:r>
            <a:r>
              <a:rPr lang="nb-NO" dirty="0" smtClean="0"/>
              <a:t>sammenfallende bursdager </a:t>
            </a:r>
            <a:r>
              <a:rPr lang="nb-NO" dirty="0"/>
              <a:t>i en samling med </a:t>
            </a:r>
            <a:r>
              <a:rPr lang="nb-NO" i="1" dirty="0" smtClean="0"/>
              <a:t>k </a:t>
            </a:r>
            <a:r>
              <a:rPr lang="nb-NO" dirty="0" smtClean="0"/>
              <a:t>personer</a:t>
            </a:r>
            <a:r>
              <a:rPr lang="nb-NO" dirty="0"/>
              <a:t>.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966" y="1040160"/>
            <a:ext cx="6048672" cy="376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008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7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7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79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1085127" y="5598532"/>
            <a:ext cx="73448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10.3 </a:t>
            </a:r>
            <a:r>
              <a:rPr lang="nb-NO" dirty="0"/>
              <a:t>Loven om </a:t>
            </a:r>
            <a:r>
              <a:rPr lang="nb-NO" dirty="0" smtClean="0"/>
              <a:t>total sannsynlighet </a:t>
            </a:r>
            <a:r>
              <a:rPr lang="nb-NO" dirty="0"/>
              <a:t>illustrert </a:t>
            </a:r>
            <a:r>
              <a:rPr lang="nb-NO" dirty="0" smtClean="0"/>
              <a:t>med partisjon </a:t>
            </a:r>
            <a:r>
              <a:rPr lang="nb-NO" dirty="0"/>
              <a:t>i fem deler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500" y="1340768"/>
            <a:ext cx="4849000" cy="334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98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7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7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79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384" y="2060848"/>
            <a:ext cx="6784848" cy="167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222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7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7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79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920" y="2060848"/>
            <a:ext cx="6769608" cy="223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6984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7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7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79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1085127" y="5598532"/>
            <a:ext cx="73448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11.1 </a:t>
            </a:r>
            <a:r>
              <a:rPr lang="nb-NO" dirty="0"/>
              <a:t>Hendelsene </a:t>
            </a:r>
            <a:r>
              <a:rPr lang="nb-NO" i="1" dirty="0"/>
              <a:t>A </a:t>
            </a:r>
            <a:r>
              <a:rPr lang="nb-NO" dirty="0"/>
              <a:t>og </a:t>
            </a:r>
            <a:r>
              <a:rPr lang="nb-NO" i="1" dirty="0"/>
              <a:t>B</a:t>
            </a:r>
            <a:r>
              <a:rPr lang="nb-NO" dirty="0" smtClean="0"/>
              <a:t>, med </a:t>
            </a:r>
            <a:r>
              <a:rPr lang="nb-NO" dirty="0"/>
              <a:t>et utfall som er med i </a:t>
            </a:r>
            <a:r>
              <a:rPr lang="nb-NO" dirty="0" smtClean="0"/>
              <a:t>begge hendelser</a:t>
            </a: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983" y="1268760"/>
            <a:ext cx="4386033" cy="328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734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7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7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79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576" y="2060848"/>
            <a:ext cx="6784848" cy="165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980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7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7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79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1085127" y="5598532"/>
            <a:ext cx="73448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12.1 </a:t>
            </a:r>
            <a:r>
              <a:rPr lang="nb-NO" dirty="0"/>
              <a:t>Sannsynlighetsfordelingen til summen av to terningkast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636" y="1268760"/>
            <a:ext cx="6552728" cy="342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8934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7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7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79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1085127" y="5598532"/>
            <a:ext cx="73448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12.2 </a:t>
            </a:r>
            <a:r>
              <a:rPr lang="nb-NO" dirty="0"/>
              <a:t>Kumulativ fordeling for summen av to terningkast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636" y="1268760"/>
            <a:ext cx="6552728" cy="329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182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7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7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79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1085127" y="5598532"/>
            <a:ext cx="73448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12.3 </a:t>
            </a:r>
            <a:r>
              <a:rPr lang="nb-NO" dirty="0"/>
              <a:t>Binomisk forsøksrekke med lengden </a:t>
            </a:r>
            <a:r>
              <a:rPr lang="nb-NO" i="1" dirty="0"/>
              <a:t>n </a:t>
            </a:r>
            <a:r>
              <a:rPr lang="nb-NO" dirty="0"/>
              <a:t>= 6, med fire suksesser og </a:t>
            </a:r>
            <a:r>
              <a:rPr lang="nb-NO" dirty="0" smtClean="0"/>
              <a:t>to fiaskoer</a:t>
            </a:r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76" y="2492896"/>
            <a:ext cx="8020448" cy="123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3191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7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7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79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76" y="2492896"/>
            <a:ext cx="8020448" cy="1235816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1595461" y="5733256"/>
            <a:ext cx="5976523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b="1" dirty="0"/>
              <a:t>Figur </a:t>
            </a:r>
            <a:r>
              <a:rPr lang="nb-NO" b="1" dirty="0" smtClean="0"/>
              <a:t>side 223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567684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7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7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79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76" y="2492896"/>
            <a:ext cx="8020448" cy="1235816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1595461" y="5733256"/>
            <a:ext cx="5976523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b="1" dirty="0"/>
              <a:t>Figur </a:t>
            </a:r>
            <a:r>
              <a:rPr lang="nb-NO" b="1" dirty="0" smtClean="0"/>
              <a:t>side 224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547948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7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7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79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1085127" y="5598532"/>
            <a:ext cx="73448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12.4 </a:t>
            </a:r>
            <a:r>
              <a:rPr lang="nb-NO" dirty="0"/>
              <a:t>Sannsynligheten for et visst antall seksere på syv terningkast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659" y="1700808"/>
            <a:ext cx="7179751" cy="282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3443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7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7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79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1085127" y="5598532"/>
            <a:ext cx="73448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12.5 </a:t>
            </a:r>
            <a:r>
              <a:rPr lang="nb-NO" dirty="0"/>
              <a:t>En krukke med to røde og syv grønne baller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69" y="1772816"/>
            <a:ext cx="6913861" cy="24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5771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7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7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79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997874" y="5598532"/>
            <a:ext cx="75193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/>
              <a:t>Figur </a:t>
            </a:r>
            <a:r>
              <a:rPr lang="nb-NO" b="1" dirty="0" smtClean="0"/>
              <a:t>12.6 </a:t>
            </a:r>
            <a:r>
              <a:rPr lang="nb-NO" dirty="0"/>
              <a:t>Sannsynlighet for å gjenfange 7 av 30 for ulike </a:t>
            </a:r>
            <a:r>
              <a:rPr lang="nb-NO" dirty="0" smtClean="0"/>
              <a:t>bestandsstørrelser </a:t>
            </a:r>
            <a:r>
              <a:rPr lang="nb-NO" i="1" dirty="0" smtClean="0"/>
              <a:t>N</a:t>
            </a: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52" y="1124744"/>
            <a:ext cx="6264696" cy="367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62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7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7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79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738034"/>
            <a:ext cx="2736304" cy="4648032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1736812" y="5661248"/>
            <a:ext cx="5670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9.1 </a:t>
            </a:r>
            <a:r>
              <a:rPr lang="nb-NO" dirty="0"/>
              <a:t>Sannsynlighet </a:t>
            </a:r>
            <a:r>
              <a:rPr lang="nb-NO" dirty="0" smtClean="0"/>
              <a:t>beregnes på </a:t>
            </a:r>
            <a:r>
              <a:rPr lang="nb-NO" dirty="0"/>
              <a:t>en skala fra 0 til 1</a:t>
            </a:r>
          </a:p>
        </p:txBody>
      </p:sp>
    </p:spTree>
    <p:extLst>
      <p:ext uri="{BB962C8B-B14F-4D97-AF65-F5344CB8AC3E}">
        <p14:creationId xmlns:p14="http://schemas.microsoft.com/office/powerpoint/2010/main" val="26148540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7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7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79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132856"/>
            <a:ext cx="6809232" cy="162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3066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7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7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79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997874" y="5598532"/>
            <a:ext cx="75193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13.1 </a:t>
            </a:r>
            <a:r>
              <a:rPr lang="nb-NO" dirty="0"/>
              <a:t>Arealet under tetthetskurven </a:t>
            </a:r>
            <a:r>
              <a:rPr lang="nb-NO" i="1" dirty="0"/>
              <a:t>f </a:t>
            </a:r>
            <a:r>
              <a:rPr lang="nb-NO" dirty="0"/>
              <a:t>i et intervall fra </a:t>
            </a:r>
            <a:r>
              <a:rPr lang="nb-NO" i="1" dirty="0"/>
              <a:t>a </a:t>
            </a:r>
            <a:r>
              <a:rPr lang="nb-NO" dirty="0"/>
              <a:t>til </a:t>
            </a:r>
            <a:r>
              <a:rPr lang="nb-NO" i="1" dirty="0"/>
              <a:t>b </a:t>
            </a:r>
            <a:r>
              <a:rPr lang="nb-NO" dirty="0"/>
              <a:t>er </a:t>
            </a:r>
            <a:r>
              <a:rPr lang="nb-NO" dirty="0" smtClean="0"/>
              <a:t>lik sannsynligheten </a:t>
            </a:r>
            <a:r>
              <a:rPr lang="nb-NO" dirty="0"/>
              <a:t>for at den tilfeldige variabelen havner i </a:t>
            </a:r>
            <a:r>
              <a:rPr lang="nb-NO" dirty="0" smtClean="0"/>
              <a:t>dette intervallet</a:t>
            </a:r>
            <a:r>
              <a:rPr lang="nb-NO" dirty="0"/>
              <a:t>.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809" y="1628800"/>
            <a:ext cx="6495449" cy="267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4901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7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7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79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770" y="1700808"/>
            <a:ext cx="6338460" cy="3093772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1595461" y="5733256"/>
            <a:ext cx="5976523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b="1" dirty="0"/>
              <a:t>Figur </a:t>
            </a:r>
            <a:r>
              <a:rPr lang="nb-NO" b="1" dirty="0" smtClean="0"/>
              <a:t>side 242 (øverst)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880697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7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7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79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770" y="1700808"/>
            <a:ext cx="6338460" cy="2970144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1595461" y="5733256"/>
            <a:ext cx="5976523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b="1" dirty="0"/>
              <a:t>Figur </a:t>
            </a:r>
            <a:r>
              <a:rPr lang="nb-NO" b="1" dirty="0" smtClean="0"/>
              <a:t>side 242 (nederst)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909934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7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7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79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884" y="1700808"/>
            <a:ext cx="6338460" cy="3010902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1595461" y="5733256"/>
            <a:ext cx="5976523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b="1" dirty="0"/>
              <a:t>Figur </a:t>
            </a:r>
            <a:r>
              <a:rPr lang="nb-NO" b="1" dirty="0" smtClean="0"/>
              <a:t>side 243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101191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7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7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79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997874" y="5598532"/>
            <a:ext cx="75193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/>
              <a:t>Figur </a:t>
            </a:r>
            <a:r>
              <a:rPr lang="nb-NO" b="1" dirty="0" smtClean="0"/>
              <a:t>13.2 </a:t>
            </a:r>
            <a:r>
              <a:rPr lang="nb-NO" dirty="0"/>
              <a:t>Tetthetskurven til tre normalfordelinger: </a:t>
            </a:r>
            <a:r>
              <a:rPr lang="nb-NO" i="1" dirty="0"/>
              <a:t>N</a:t>
            </a:r>
            <a:r>
              <a:rPr lang="nb-NO" dirty="0"/>
              <a:t>(–2, 2) i rødt, </a:t>
            </a:r>
            <a:r>
              <a:rPr lang="nb-NO" i="1" dirty="0"/>
              <a:t>N</a:t>
            </a:r>
            <a:r>
              <a:rPr lang="nb-NO" dirty="0"/>
              <a:t>(1, </a:t>
            </a:r>
            <a:r>
              <a:rPr lang="nb-NO" baseline="30000" dirty="0" smtClean="0"/>
              <a:t>1</a:t>
            </a:r>
            <a:r>
              <a:rPr lang="nb-NO" dirty="0" smtClean="0"/>
              <a:t>/</a:t>
            </a:r>
            <a:r>
              <a:rPr lang="nb-NO" baseline="-25000" dirty="0" smtClean="0"/>
              <a:t>2</a:t>
            </a:r>
            <a:r>
              <a:rPr lang="nb-NO" dirty="0" smtClean="0"/>
              <a:t>) I blått</a:t>
            </a:r>
            <a:r>
              <a:rPr lang="nb-NO" dirty="0"/>
              <a:t>, </a:t>
            </a:r>
            <a:r>
              <a:rPr lang="nb-NO" i="1" dirty="0"/>
              <a:t>N</a:t>
            </a:r>
            <a:r>
              <a:rPr lang="nb-NO" dirty="0"/>
              <a:t>(3, 1) i grønt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810" y="908720"/>
            <a:ext cx="6495449" cy="43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9030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7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7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79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997874" y="5598532"/>
            <a:ext cx="75193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13.3 </a:t>
            </a:r>
            <a:r>
              <a:rPr lang="nb-NO" dirty="0"/>
              <a:t>Tetthetskurven </a:t>
            </a:r>
            <a:r>
              <a:rPr lang="nb-NO" i="1" dirty="0"/>
              <a:t>f </a:t>
            </a:r>
            <a:r>
              <a:rPr lang="nb-NO" dirty="0" smtClean="0"/>
              <a:t>og den </a:t>
            </a:r>
            <a:r>
              <a:rPr lang="nb-NO" dirty="0"/>
              <a:t>kumulative </a:t>
            </a:r>
            <a:r>
              <a:rPr lang="nb-NO" dirty="0" smtClean="0"/>
              <a:t>fordelingskurven </a:t>
            </a:r>
            <a:r>
              <a:rPr lang="nb-NO" i="1" dirty="0" smtClean="0"/>
              <a:t>F </a:t>
            </a:r>
            <a:r>
              <a:rPr lang="nb-NO" dirty="0"/>
              <a:t>til en normalfordelt </a:t>
            </a:r>
            <a:r>
              <a:rPr lang="nb-NO" dirty="0" smtClean="0"/>
              <a:t>variabel </a:t>
            </a:r>
            <a:r>
              <a:rPr lang="nb-NO" i="1" dirty="0" err="1" smtClean="0"/>
              <a:t>X</a:t>
            </a:r>
            <a:r>
              <a:rPr lang="nb-NO" i="1" dirty="0" smtClean="0"/>
              <a:t> </a:t>
            </a:r>
            <a:r>
              <a:rPr lang="nb-NO" dirty="0"/>
              <a:t>~ </a:t>
            </a:r>
            <a:r>
              <a:rPr lang="nb-NO" i="1" dirty="0"/>
              <a:t>N</a:t>
            </a:r>
            <a:r>
              <a:rPr lang="nb-NO" dirty="0"/>
              <a:t>(3, 2.5)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015" y="1484784"/>
            <a:ext cx="6495449" cy="308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5539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7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7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79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997874" y="5598532"/>
            <a:ext cx="75193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13.4 </a:t>
            </a:r>
            <a:r>
              <a:rPr lang="nb-NO" dirty="0"/>
              <a:t>Tetthetskurven </a:t>
            </a:r>
            <a:r>
              <a:rPr lang="nb-NO" dirty="0" smtClean="0"/>
              <a:t>til </a:t>
            </a:r>
            <a:r>
              <a:rPr lang="nb-NO" i="1" dirty="0" smtClean="0"/>
              <a:t>N</a:t>
            </a:r>
            <a:r>
              <a:rPr lang="nb-NO" dirty="0" smtClean="0"/>
              <a:t>(3</a:t>
            </a:r>
            <a:r>
              <a:rPr lang="nb-NO" dirty="0"/>
              <a:t>, 1) i grønt, og tetthetskurven </a:t>
            </a:r>
            <a:r>
              <a:rPr lang="nb-NO" dirty="0" smtClean="0"/>
              <a:t>til gjennomsnittet </a:t>
            </a:r>
            <a:r>
              <a:rPr lang="nb-NO" dirty="0"/>
              <a:t>av ti </a:t>
            </a:r>
            <a:r>
              <a:rPr lang="nb-NO" dirty="0" smtClean="0"/>
              <a:t>observasjoner fra </a:t>
            </a:r>
            <a:r>
              <a:rPr lang="nb-NO" i="1" dirty="0"/>
              <a:t>N</a:t>
            </a:r>
            <a:r>
              <a:rPr lang="nb-NO" dirty="0"/>
              <a:t>(3, 1) i rødt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014" y="1628800"/>
            <a:ext cx="6495449" cy="278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9052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7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7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79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042" y="1052736"/>
            <a:ext cx="5651916" cy="4258381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1595461" y="5733256"/>
            <a:ext cx="5976523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b="1" dirty="0"/>
              <a:t>Figur </a:t>
            </a:r>
            <a:r>
              <a:rPr lang="nb-NO" b="1" dirty="0" smtClean="0"/>
              <a:t>side 247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885492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7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7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79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042" y="1052736"/>
            <a:ext cx="5651916" cy="4389056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1595461" y="5733256"/>
            <a:ext cx="5976523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b="1" dirty="0"/>
              <a:t>Figur </a:t>
            </a:r>
            <a:r>
              <a:rPr lang="nb-NO" b="1" dirty="0" smtClean="0"/>
              <a:t>side 248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71958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7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7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79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1736812" y="5470061"/>
            <a:ext cx="5670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9.2 </a:t>
            </a:r>
            <a:r>
              <a:rPr lang="nb-NO" dirty="0"/>
              <a:t>Andelen krone i en </a:t>
            </a:r>
            <a:r>
              <a:rPr lang="nb-NO" dirty="0" smtClean="0"/>
              <a:t>serie på </a:t>
            </a:r>
            <a:r>
              <a:rPr lang="nb-NO" dirty="0"/>
              <a:t>1000 myntkast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14" y="1268760"/>
            <a:ext cx="4687772" cy="330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823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7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7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79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248" y="1052736"/>
            <a:ext cx="5651916" cy="4267286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1595461" y="5733256"/>
            <a:ext cx="5976523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b="1" dirty="0"/>
              <a:t>Figur </a:t>
            </a:r>
            <a:r>
              <a:rPr lang="nb-NO" b="1" dirty="0" smtClean="0"/>
              <a:t>side 249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809416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7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7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79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042" y="1052736"/>
            <a:ext cx="5651916" cy="4271251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1595461" y="5733256"/>
            <a:ext cx="5976523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b="1" dirty="0"/>
              <a:t>Figur </a:t>
            </a:r>
            <a:r>
              <a:rPr lang="nb-NO" b="1" dirty="0" smtClean="0"/>
              <a:t>side 250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949813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7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7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79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997874" y="5598532"/>
            <a:ext cx="75193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13.5 </a:t>
            </a:r>
            <a:r>
              <a:rPr lang="nb-NO" dirty="0"/>
              <a:t>Tetthetsfordelingen </a:t>
            </a:r>
            <a:r>
              <a:rPr lang="nb-NO" i="1" dirty="0"/>
              <a:t>f</a:t>
            </a:r>
            <a:r>
              <a:rPr lang="nb-NO" dirty="0"/>
              <a:t>(x) og den kumulative </a:t>
            </a:r>
            <a:r>
              <a:rPr lang="nb-NO" dirty="0" smtClean="0"/>
              <a:t>fordelingskurven </a:t>
            </a:r>
            <a:r>
              <a:rPr lang="nb-NO" i="1" dirty="0" smtClean="0"/>
              <a:t>F</a:t>
            </a:r>
            <a:r>
              <a:rPr lang="nb-NO" dirty="0" smtClean="0"/>
              <a:t>(x</a:t>
            </a:r>
            <a:r>
              <a:rPr lang="nb-NO" dirty="0"/>
              <a:t>) </a:t>
            </a:r>
            <a:r>
              <a:rPr lang="nb-NO" dirty="0" smtClean="0"/>
              <a:t>til en </a:t>
            </a:r>
            <a:r>
              <a:rPr lang="nb-NO" dirty="0"/>
              <a:t>variabel med uniform sannsynlighetsfordeling definert av </a:t>
            </a:r>
            <a:r>
              <a:rPr lang="nb-NO" i="1" dirty="0"/>
              <a:t>a </a:t>
            </a:r>
            <a:r>
              <a:rPr lang="nb-NO" dirty="0"/>
              <a:t>= 0 og </a:t>
            </a:r>
            <a:r>
              <a:rPr lang="nb-NO" i="1" dirty="0"/>
              <a:t>b </a:t>
            </a:r>
            <a:r>
              <a:rPr lang="nb-NO" dirty="0"/>
              <a:t>= 1/3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012" y="1334509"/>
            <a:ext cx="6495449" cy="310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3037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7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7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79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463" y="2109354"/>
            <a:ext cx="6498144" cy="2391185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1595461" y="5733256"/>
            <a:ext cx="5976523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b="1" dirty="0"/>
              <a:t>Figur </a:t>
            </a:r>
            <a:r>
              <a:rPr lang="nb-NO" b="1" dirty="0" smtClean="0"/>
              <a:t>side 253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784202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7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7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79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997874" y="5598532"/>
            <a:ext cx="75193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/>
              <a:t>Figur </a:t>
            </a:r>
            <a:r>
              <a:rPr lang="nb-NO" b="1" dirty="0" smtClean="0"/>
              <a:t>13.6 </a:t>
            </a:r>
            <a:r>
              <a:rPr lang="nb-NO" dirty="0"/>
              <a:t>Tetthetsfordelingen </a:t>
            </a:r>
            <a:r>
              <a:rPr lang="nb-NO" i="1" dirty="0"/>
              <a:t>f</a:t>
            </a:r>
            <a:r>
              <a:rPr lang="nb-NO" dirty="0"/>
              <a:t>(</a:t>
            </a:r>
            <a:r>
              <a:rPr lang="nb-NO" i="1" dirty="0"/>
              <a:t>x</a:t>
            </a:r>
            <a:r>
              <a:rPr lang="nb-NO" dirty="0"/>
              <a:t>) og den kumulative </a:t>
            </a:r>
            <a:r>
              <a:rPr lang="nb-NO" dirty="0" smtClean="0"/>
              <a:t>fordelingskurven </a:t>
            </a:r>
            <a:r>
              <a:rPr lang="nb-NO" i="1" dirty="0" smtClean="0"/>
              <a:t>F</a:t>
            </a:r>
            <a:r>
              <a:rPr lang="nb-NO" dirty="0" smtClean="0"/>
              <a:t>(</a:t>
            </a:r>
            <a:r>
              <a:rPr lang="nb-NO" i="1" dirty="0" smtClean="0"/>
              <a:t>x</a:t>
            </a:r>
            <a:r>
              <a:rPr lang="nb-NO" dirty="0"/>
              <a:t>)</a:t>
            </a:r>
          </a:p>
          <a:p>
            <a:pPr algn="ctr"/>
            <a:r>
              <a:rPr lang="nb-NO" dirty="0"/>
              <a:t>til en </a:t>
            </a:r>
            <a:r>
              <a:rPr lang="nb-NO" dirty="0" smtClean="0"/>
              <a:t>eksponentialfordelt variabel </a:t>
            </a:r>
            <a:r>
              <a:rPr lang="nb-NO" dirty="0"/>
              <a:t>med </a:t>
            </a:r>
            <a:r>
              <a:rPr lang="el-GR" dirty="0" smtClean="0"/>
              <a:t>λ</a:t>
            </a:r>
            <a:r>
              <a:rPr lang="nb-NO" dirty="0" smtClean="0"/>
              <a:t> </a:t>
            </a:r>
            <a:r>
              <a:rPr lang="nb-NO" i="1" dirty="0" smtClean="0"/>
              <a:t> </a:t>
            </a:r>
            <a:r>
              <a:rPr lang="nb-NO" dirty="0"/>
              <a:t>= 1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012" y="1334509"/>
            <a:ext cx="6495449" cy="310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2665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7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7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79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463" y="2060848"/>
            <a:ext cx="6498144" cy="2672134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1595461" y="5733256"/>
            <a:ext cx="5976523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b="1" dirty="0"/>
              <a:t>Figur </a:t>
            </a:r>
            <a:r>
              <a:rPr lang="nb-NO" b="1" dirty="0" smtClean="0"/>
              <a:t>side 257 (øverst)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293639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7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7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79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450" y="1628800"/>
            <a:ext cx="6498144" cy="3331676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1595461" y="5733256"/>
            <a:ext cx="5976523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b="1" dirty="0"/>
              <a:t>Figur </a:t>
            </a:r>
            <a:r>
              <a:rPr lang="nb-NO" b="1" dirty="0" smtClean="0"/>
              <a:t>side 257 (nederst)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380798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7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7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79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450" y="1772816"/>
            <a:ext cx="6498144" cy="2606877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1595461" y="5733256"/>
            <a:ext cx="5976523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b="1" dirty="0"/>
              <a:t>Figur </a:t>
            </a:r>
            <a:r>
              <a:rPr lang="nb-NO" b="1" dirty="0" smtClean="0"/>
              <a:t>side 258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565093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7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7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79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008" y="2132856"/>
            <a:ext cx="6784848" cy="284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0287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7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7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79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463" y="1196752"/>
            <a:ext cx="6498144" cy="4348673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1595461" y="5733256"/>
            <a:ext cx="5976523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b="1" dirty="0"/>
              <a:t>Figur </a:t>
            </a:r>
            <a:r>
              <a:rPr lang="nb-NO" b="1" dirty="0" smtClean="0"/>
              <a:t>side 276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43545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7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7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79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971600" y="5470061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9.3 </a:t>
            </a:r>
            <a:r>
              <a:rPr lang="nb-NO" dirty="0"/>
              <a:t>Relativ frekvens av </a:t>
            </a:r>
            <a:r>
              <a:rPr lang="nb-NO" dirty="0" smtClean="0"/>
              <a:t>krone for </a:t>
            </a:r>
            <a:r>
              <a:rPr lang="nb-NO" dirty="0"/>
              <a:t>tre forskjellige mynter </a:t>
            </a:r>
            <a:r>
              <a:rPr lang="nb-NO" dirty="0" smtClean="0"/>
              <a:t>som spinnes </a:t>
            </a:r>
            <a:r>
              <a:rPr lang="nb-NO" dirty="0"/>
              <a:t>på en glatt overflate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24744"/>
            <a:ext cx="7920880" cy="362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4333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7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7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79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575556" y="5602014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14.1 </a:t>
            </a:r>
            <a:r>
              <a:rPr lang="nb-NO" dirty="0"/>
              <a:t>Andeler for summen av to terningkast i tre situasjoner: 20, 200 </a:t>
            </a:r>
            <a:r>
              <a:rPr lang="nb-NO" dirty="0" smtClean="0"/>
              <a:t>og 20 </a:t>
            </a:r>
            <a:r>
              <a:rPr lang="nb-NO" dirty="0"/>
              <a:t>000 kast. I rødt finner vi tetthetskurven til en normalfordeling med </a:t>
            </a:r>
            <a:r>
              <a:rPr lang="el-GR" i="1" dirty="0"/>
              <a:t>μ </a:t>
            </a:r>
            <a:r>
              <a:rPr lang="el-GR" dirty="0"/>
              <a:t>= 7 </a:t>
            </a:r>
            <a:r>
              <a:rPr lang="nb-NO" dirty="0" smtClean="0"/>
              <a:t>og </a:t>
            </a:r>
            <a:r>
              <a:rPr lang="el-GR" i="1" dirty="0" smtClean="0"/>
              <a:t>σ </a:t>
            </a:r>
            <a:r>
              <a:rPr lang="el-GR" dirty="0"/>
              <a:t>= 2.42.</a:t>
            </a: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58" y="980728"/>
            <a:ext cx="7956884" cy="380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655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7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7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79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132856"/>
            <a:ext cx="6760464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0681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7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7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79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575556" y="5602014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15.1 </a:t>
            </a:r>
            <a:r>
              <a:rPr lang="nb-NO" dirty="0"/>
              <a:t>Stolpediagram over utdanningen i </a:t>
            </a:r>
            <a:r>
              <a:rPr lang="nb-NO" dirty="0" smtClean="0"/>
              <a:t>hele populasjonen</a:t>
            </a:r>
            <a:r>
              <a:rPr lang="nb-NO" dirty="0"/>
              <a:t>, med antall personer langs </a:t>
            </a:r>
            <a:r>
              <a:rPr lang="nb-NO" i="1" dirty="0"/>
              <a:t>y</a:t>
            </a:r>
            <a:r>
              <a:rPr lang="nb-NO" dirty="0"/>
              <a:t>-aksen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623" y="1124744"/>
            <a:ext cx="6786754" cy="376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5160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7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7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79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575556" y="5602014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15.2 </a:t>
            </a:r>
            <a:r>
              <a:rPr lang="nb-NO" dirty="0"/>
              <a:t>Stolpediagram over utdanningen i </a:t>
            </a:r>
            <a:r>
              <a:rPr lang="nb-NO" dirty="0" smtClean="0"/>
              <a:t>hele populasjonen</a:t>
            </a:r>
            <a:r>
              <a:rPr lang="nb-NO" dirty="0"/>
              <a:t>, med </a:t>
            </a:r>
            <a:r>
              <a:rPr lang="nb-NO" i="1" dirty="0"/>
              <a:t>andeler </a:t>
            </a:r>
            <a:r>
              <a:rPr lang="nb-NO" dirty="0"/>
              <a:t>langs </a:t>
            </a:r>
            <a:r>
              <a:rPr lang="nb-NO" i="1" dirty="0"/>
              <a:t>y</a:t>
            </a:r>
            <a:r>
              <a:rPr lang="nb-NO" dirty="0"/>
              <a:t>-aksen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262" y="1124744"/>
            <a:ext cx="6786754" cy="379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368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7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7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79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575556" y="5602014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15.3 </a:t>
            </a:r>
            <a:r>
              <a:rPr lang="nb-NO" dirty="0"/>
              <a:t>Stolpediagram over utdanningen for </a:t>
            </a:r>
            <a:r>
              <a:rPr lang="nb-NO" dirty="0" smtClean="0"/>
              <a:t>et tilfeldig </a:t>
            </a:r>
            <a:r>
              <a:rPr lang="nb-NO" dirty="0"/>
              <a:t>utvalg på </a:t>
            </a:r>
            <a:r>
              <a:rPr lang="nb-NO" i="1" dirty="0"/>
              <a:t>n </a:t>
            </a:r>
            <a:r>
              <a:rPr lang="nb-NO" dirty="0"/>
              <a:t>= 10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262" y="1124744"/>
            <a:ext cx="6786754" cy="399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97646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7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7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79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575556" y="5602014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15.4 </a:t>
            </a:r>
            <a:r>
              <a:rPr lang="nb-NO" dirty="0"/>
              <a:t>Stolpediagram over utdanningen for </a:t>
            </a:r>
            <a:r>
              <a:rPr lang="nb-NO" dirty="0" smtClean="0"/>
              <a:t>et tilfeldig </a:t>
            </a:r>
            <a:r>
              <a:rPr lang="nb-NO" dirty="0"/>
              <a:t>utvalg på </a:t>
            </a:r>
            <a:r>
              <a:rPr lang="nb-NO" i="1" dirty="0"/>
              <a:t>n </a:t>
            </a:r>
            <a:r>
              <a:rPr lang="nb-NO" dirty="0"/>
              <a:t>= 200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623" y="1124744"/>
            <a:ext cx="6786754" cy="368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51513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7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7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79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575556" y="5602014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15.5 </a:t>
            </a:r>
            <a:r>
              <a:rPr lang="nb-NO" dirty="0"/>
              <a:t>Stolpediagram for simulerte myntkast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610" y="1641719"/>
            <a:ext cx="6786754" cy="265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64699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7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7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79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575556" y="5602014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15.6 </a:t>
            </a:r>
            <a:r>
              <a:rPr lang="nb-NO" dirty="0"/>
              <a:t>Sannsynlighetsfordelingen til myntkast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28800"/>
            <a:ext cx="6786754" cy="270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73525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7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7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79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575556" y="5602014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15.7 </a:t>
            </a:r>
            <a:r>
              <a:rPr lang="nb-NO" dirty="0"/>
              <a:t>Fem trekninger fra en standard </a:t>
            </a:r>
            <a:r>
              <a:rPr lang="nb-NO" dirty="0" smtClean="0"/>
              <a:t>normalfordelt variabel</a:t>
            </a:r>
            <a:r>
              <a:rPr lang="nb-NO" dirty="0"/>
              <a:t>, med tetthetskurve i rødt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581" y="980728"/>
            <a:ext cx="5720837" cy="411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35858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7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7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79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575556" y="5602014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15.8 </a:t>
            </a:r>
            <a:r>
              <a:rPr lang="nb-NO" dirty="0"/>
              <a:t>20 trekninger fra en standard </a:t>
            </a:r>
            <a:r>
              <a:rPr lang="nb-NO" dirty="0" smtClean="0"/>
              <a:t>normalfordelt variabel</a:t>
            </a:r>
            <a:r>
              <a:rPr lang="nb-NO" dirty="0"/>
              <a:t>, med tetthetskurve i rødt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580" y="980728"/>
            <a:ext cx="5720837" cy="411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666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7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7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79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1462218" y="5470061"/>
            <a:ext cx="62195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9.4 </a:t>
            </a:r>
            <a:r>
              <a:rPr lang="nb-NO" dirty="0"/>
              <a:t>Snitt, union </a:t>
            </a:r>
            <a:r>
              <a:rPr lang="nb-NO" dirty="0" smtClean="0"/>
              <a:t>og komplement </a:t>
            </a:r>
            <a:r>
              <a:rPr lang="nb-NO" dirty="0"/>
              <a:t>illustrert med diagram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96" y="1772816"/>
            <a:ext cx="7272808" cy="263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76129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7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7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79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575556" y="5602014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15.9 </a:t>
            </a:r>
            <a:r>
              <a:rPr lang="nb-NO" dirty="0"/>
              <a:t>50 trekninger fra en standard </a:t>
            </a:r>
            <a:r>
              <a:rPr lang="nb-NO" dirty="0" smtClean="0"/>
              <a:t>normalfordelt variabel</a:t>
            </a:r>
            <a:r>
              <a:rPr lang="nb-NO" dirty="0"/>
              <a:t>, med tetthetskurve i rødt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578" y="980728"/>
            <a:ext cx="5720837" cy="416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0147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7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7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79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575556" y="5602014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15.10 </a:t>
            </a:r>
            <a:r>
              <a:rPr lang="nb-NO" dirty="0"/>
              <a:t>200 trekninger fra en standard </a:t>
            </a:r>
            <a:r>
              <a:rPr lang="nb-NO" dirty="0" smtClean="0"/>
              <a:t>normalfordelt variabel</a:t>
            </a:r>
            <a:r>
              <a:rPr lang="nb-NO" dirty="0"/>
              <a:t>, med tetthetskurve i rødt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577" y="980728"/>
            <a:ext cx="5720837" cy="416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34185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7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7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79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575556" y="5602014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15.11 </a:t>
            </a:r>
            <a:r>
              <a:rPr lang="nb-NO" dirty="0"/>
              <a:t>5000 trekninger fra en standard </a:t>
            </a:r>
            <a:r>
              <a:rPr lang="nb-NO" dirty="0" smtClean="0"/>
              <a:t>normalfordelt variabel</a:t>
            </a:r>
            <a:r>
              <a:rPr lang="nb-NO" dirty="0"/>
              <a:t>, med tetthetskurve i rødt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576" y="980728"/>
            <a:ext cx="5720837" cy="415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11243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7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7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79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575556" y="5602014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15.12 </a:t>
            </a:r>
            <a:r>
              <a:rPr lang="nb-NO" dirty="0"/>
              <a:t>200 000 trekninger fra en standard </a:t>
            </a:r>
            <a:r>
              <a:rPr lang="nb-NO" dirty="0" smtClean="0"/>
              <a:t>normalfordelt variabel</a:t>
            </a:r>
            <a:r>
              <a:rPr lang="nb-NO" dirty="0"/>
              <a:t>, med tetthetskurve i rødt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581" y="980728"/>
            <a:ext cx="5720837" cy="416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99533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7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7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79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575556" y="5602014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15.13 </a:t>
            </a:r>
            <a:r>
              <a:rPr lang="nb-NO" dirty="0"/>
              <a:t>Fordelingen til utvalgsgjennomsnittet </a:t>
            </a:r>
            <a:r>
              <a:rPr lang="nb-NO" i="1" dirty="0" err="1" smtClean="0"/>
              <a:t>X</a:t>
            </a:r>
            <a:r>
              <a:rPr lang="nb-NO" i="1" dirty="0" smtClean="0"/>
              <a:t> </a:t>
            </a:r>
            <a:r>
              <a:rPr lang="nb-NO" dirty="0" smtClean="0"/>
              <a:t>for </a:t>
            </a:r>
            <a:r>
              <a:rPr lang="nb-NO" i="1" dirty="0"/>
              <a:t>n </a:t>
            </a:r>
            <a:r>
              <a:rPr lang="nb-NO" dirty="0"/>
              <a:t>= 10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581" y="980728"/>
            <a:ext cx="5720837" cy="419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5577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7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7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79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575556" y="5602014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15.14 </a:t>
            </a:r>
            <a:r>
              <a:rPr lang="nb-NO" dirty="0"/>
              <a:t>Fordelingen til utvalgsgjennomsnittet </a:t>
            </a:r>
            <a:r>
              <a:rPr lang="nb-NO" i="1" dirty="0" err="1" smtClean="0"/>
              <a:t>X</a:t>
            </a:r>
            <a:r>
              <a:rPr lang="nb-NO" i="1" dirty="0" smtClean="0"/>
              <a:t> </a:t>
            </a:r>
            <a:r>
              <a:rPr lang="nb-NO" dirty="0" smtClean="0"/>
              <a:t>for </a:t>
            </a:r>
            <a:r>
              <a:rPr lang="nb-NO" i="1" dirty="0"/>
              <a:t>n </a:t>
            </a:r>
            <a:r>
              <a:rPr lang="nb-NO" dirty="0"/>
              <a:t>= 100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348" y="1140205"/>
            <a:ext cx="5720837" cy="380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13945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7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7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79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575556" y="5602014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15.15 </a:t>
            </a:r>
            <a:r>
              <a:rPr lang="nb-NO" dirty="0"/>
              <a:t>Fordelingen til utvalgsgjennomsnittet </a:t>
            </a:r>
            <a:r>
              <a:rPr lang="nb-NO" i="1" dirty="0" err="1" smtClean="0"/>
              <a:t>X</a:t>
            </a:r>
            <a:r>
              <a:rPr lang="nb-NO" i="1" dirty="0" smtClean="0"/>
              <a:t> </a:t>
            </a:r>
            <a:r>
              <a:rPr lang="nb-NO" dirty="0" smtClean="0"/>
              <a:t>for </a:t>
            </a:r>
            <a:r>
              <a:rPr lang="nb-NO" i="1" dirty="0"/>
              <a:t>n </a:t>
            </a:r>
            <a:r>
              <a:rPr lang="nb-NO" dirty="0"/>
              <a:t>= 1000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263" y="980728"/>
            <a:ext cx="5720837" cy="423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42701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7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7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79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575556" y="5602014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15.16 </a:t>
            </a:r>
            <a:r>
              <a:rPr lang="nb-NO" dirty="0"/>
              <a:t>Fordelingen til </a:t>
            </a:r>
            <a:r>
              <a:rPr lang="nb-NO" i="1" dirty="0" err="1"/>
              <a:t>Z</a:t>
            </a:r>
            <a:r>
              <a:rPr lang="nb-NO" i="1" baseline="-25000" dirty="0" err="1"/>
              <a:t>n</a:t>
            </a:r>
            <a:r>
              <a:rPr lang="nb-NO" i="1" dirty="0"/>
              <a:t> </a:t>
            </a:r>
            <a:r>
              <a:rPr lang="nb-NO" dirty="0"/>
              <a:t>for </a:t>
            </a:r>
            <a:r>
              <a:rPr lang="nb-NO" i="1" dirty="0"/>
              <a:t>n </a:t>
            </a:r>
            <a:r>
              <a:rPr lang="nb-NO" dirty="0"/>
              <a:t>= 10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263" y="980728"/>
            <a:ext cx="5720837" cy="428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36913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7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7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79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575556" y="5602014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15.17 </a:t>
            </a:r>
            <a:r>
              <a:rPr lang="nb-NO" dirty="0"/>
              <a:t>Fordelingen til </a:t>
            </a:r>
            <a:r>
              <a:rPr lang="nb-NO" i="1" dirty="0" err="1"/>
              <a:t>Z</a:t>
            </a:r>
            <a:r>
              <a:rPr lang="nb-NO" i="1" baseline="-25000" dirty="0" err="1"/>
              <a:t>n</a:t>
            </a:r>
            <a:r>
              <a:rPr lang="nb-NO" i="1" dirty="0"/>
              <a:t> </a:t>
            </a:r>
            <a:r>
              <a:rPr lang="nb-NO" dirty="0"/>
              <a:t>for </a:t>
            </a:r>
            <a:r>
              <a:rPr lang="nb-NO" i="1" dirty="0"/>
              <a:t>n </a:t>
            </a:r>
            <a:r>
              <a:rPr lang="nb-NO" dirty="0"/>
              <a:t>= </a:t>
            </a:r>
            <a:r>
              <a:rPr lang="nb-NO" dirty="0" smtClean="0"/>
              <a:t>100</a:t>
            </a: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263" y="980728"/>
            <a:ext cx="5720837" cy="426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51310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7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7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79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575556" y="5602014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15.18 </a:t>
            </a:r>
            <a:r>
              <a:rPr lang="nb-NO" dirty="0"/>
              <a:t>Fordelingen til </a:t>
            </a:r>
            <a:r>
              <a:rPr lang="nb-NO" i="1" dirty="0" err="1"/>
              <a:t>Z</a:t>
            </a:r>
            <a:r>
              <a:rPr lang="nb-NO" i="1" baseline="-25000" dirty="0" err="1"/>
              <a:t>n</a:t>
            </a:r>
            <a:r>
              <a:rPr lang="nb-NO" i="1" dirty="0"/>
              <a:t> </a:t>
            </a:r>
            <a:r>
              <a:rPr lang="nb-NO" dirty="0"/>
              <a:t>for </a:t>
            </a:r>
            <a:r>
              <a:rPr lang="nb-NO" i="1" dirty="0"/>
              <a:t>n </a:t>
            </a:r>
            <a:r>
              <a:rPr lang="nb-NO" dirty="0"/>
              <a:t>= </a:t>
            </a:r>
            <a:r>
              <a:rPr lang="nb-NO" dirty="0" smtClean="0"/>
              <a:t>1000</a:t>
            </a:r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263" y="980728"/>
            <a:ext cx="5720837" cy="427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282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7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7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79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1462218" y="5470061"/>
            <a:ext cx="62195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9.5 </a:t>
            </a:r>
            <a:r>
              <a:rPr lang="nb-NO" dirty="0"/>
              <a:t>Disjunkte mengder </a:t>
            </a:r>
            <a:r>
              <a:rPr lang="nb-NO" dirty="0" smtClean="0"/>
              <a:t>og delmengder</a:t>
            </a: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96" y="2132856"/>
            <a:ext cx="7272808" cy="219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22031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7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7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79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575556" y="5602014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15.19 </a:t>
            </a:r>
            <a:r>
              <a:rPr lang="nb-NO" dirty="0"/>
              <a:t>Stolpediagram over utdanningsnivået i hele populasjonen, </a:t>
            </a:r>
            <a:r>
              <a:rPr lang="nb-NO" dirty="0" smtClean="0"/>
              <a:t>med antall </a:t>
            </a:r>
            <a:r>
              <a:rPr lang="nb-NO" dirty="0"/>
              <a:t>personer langs </a:t>
            </a:r>
            <a:r>
              <a:rPr lang="nb-NO" i="1" dirty="0"/>
              <a:t>y</a:t>
            </a:r>
            <a:r>
              <a:rPr lang="nb-NO" dirty="0"/>
              <a:t>-aksen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86" y="1916832"/>
            <a:ext cx="6975428" cy="265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10991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7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7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79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575556" y="5602014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15.20 </a:t>
            </a:r>
            <a:r>
              <a:rPr lang="nb-NO" dirty="0"/>
              <a:t>Sentralgrensetilnærmingen til </a:t>
            </a:r>
            <a:r>
              <a:rPr lang="nb-NO" dirty="0" smtClean="0"/>
              <a:t>fordelingen for </a:t>
            </a:r>
            <a:r>
              <a:rPr lang="nb-NO" i="1" dirty="0"/>
              <a:t>pˆ </a:t>
            </a:r>
            <a:r>
              <a:rPr lang="nb-NO" dirty="0"/>
              <a:t>i hundre myntkast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86" y="1916832"/>
            <a:ext cx="6975428" cy="265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27649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7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7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79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768" y="2060848"/>
            <a:ext cx="6760464" cy="225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124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7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7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79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713" y="1556792"/>
            <a:ext cx="2504020" cy="3168352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1595461" y="5733256"/>
            <a:ext cx="5976523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b="1" dirty="0"/>
              <a:t>Figur </a:t>
            </a:r>
            <a:r>
              <a:rPr lang="nb-NO" b="1" dirty="0" smtClean="0"/>
              <a:t>side 172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24919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7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7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79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058" y="548680"/>
            <a:ext cx="1491329" cy="5788024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1595461" y="5733256"/>
            <a:ext cx="5976523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b-NO" b="1" dirty="0"/>
              <a:t>Figur </a:t>
            </a:r>
            <a:r>
              <a:rPr lang="nb-NO" b="1" dirty="0" smtClean="0"/>
              <a:t>side 173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50038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4123</TotalTime>
  <Words>700</Words>
  <Application>Microsoft Office PowerPoint</Application>
  <PresentationFormat>Skjermfremvisning (4:3)</PresentationFormat>
  <Paragraphs>66</Paragraphs>
  <Slides>72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72</vt:i4>
      </vt:variant>
    </vt:vector>
  </HeadingPairs>
  <TitlesOfParts>
    <vt:vector size="75" baseType="lpstr">
      <vt:lpstr>Arial</vt:lpstr>
      <vt:lpstr>Calibri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Ove</dc:creator>
  <cp:lastModifiedBy>Johansen, Christopher</cp:lastModifiedBy>
  <cp:revision>61</cp:revision>
  <dcterms:created xsi:type="dcterms:W3CDTF">2017-10-17T08:33:27Z</dcterms:created>
  <dcterms:modified xsi:type="dcterms:W3CDTF">2018-03-01T08:59:32Z</dcterms:modified>
</cp:coreProperties>
</file>